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5"/>
    <p:restoredTop sz="85290"/>
  </p:normalViewPr>
  <p:slideViewPr>
    <p:cSldViewPr snapToGrid="0" snapToObjects="1">
      <p:cViewPr>
        <p:scale>
          <a:sx n="124" d="100"/>
          <a:sy n="124" d="100"/>
        </p:scale>
        <p:origin x="115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AD2CB-FCBB-7B73-4C3F-3292EA89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EF4B8-B646-F1EE-975D-728B4D1EE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8CF30-56E7-920D-A993-910C4CC03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B241-C6A1-2100-E122-4CE890495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91B8-6B23-53FD-492F-CD03C300D917}"/>
              </a:ext>
            </a:extLst>
          </p:cNvPr>
          <p:cNvSpPr txBox="1"/>
          <p:nvPr/>
        </p:nvSpPr>
        <p:spPr>
          <a:xfrm>
            <a:off x="415934" y="5766088"/>
            <a:ext cx="672460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Disclaimer: this presentation is filled in from a template, following specific directions. If it was up to me, I wouldn’t clutter that much text and bullet points, and rather keep a simple style.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landings,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158871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389999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599152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331473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540626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4645A-308B-00F2-5345-CEF0E752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840" y="3990470"/>
            <a:ext cx="1726390" cy="962318"/>
          </a:xfrm>
          <a:prstGeom prst="rect">
            <a:avLst/>
          </a:prstGeom>
        </p:spPr>
      </p:pic>
      <p:pic>
        <p:nvPicPr>
          <p:cNvPr id="14" name="Picture 13" descr="A rocket taking off from a round circular area&#10;&#10;AI-generated content may be incorrect.">
            <a:extLst>
              <a:ext uri="{FF2B5EF4-FFF2-40B4-BE49-F238E27FC236}">
                <a16:creationId xmlns:a16="http://schemas.microsoft.com/office/drawing/2014/main" id="{7B93941D-070B-C85F-C88D-A41E80C1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840" y="5063255"/>
            <a:ext cx="1749668" cy="962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6B500-E6C3-B380-8848-1824823993E5}"/>
              </a:ext>
            </a:extLst>
          </p:cNvPr>
          <p:cNvSpPr txBox="1"/>
          <p:nvPr/>
        </p:nvSpPr>
        <p:spPr>
          <a:xfrm>
            <a:off x="8405828" y="4297345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24A88-D0CE-E74E-93D6-92A0BEF48CA4}"/>
              </a:ext>
            </a:extLst>
          </p:cNvPr>
          <p:cNvSpPr txBox="1"/>
          <p:nvPr/>
        </p:nvSpPr>
        <p:spPr>
          <a:xfrm>
            <a:off x="8405828" y="5316546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A8D0A-1594-7C45-E197-240BA1C4AD2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949680" y="4482011"/>
            <a:ext cx="457200" cy="138500"/>
          </a:xfrm>
          <a:prstGeom prst="bentConnector3">
            <a:avLst/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D14DE1E-F98D-1D85-E2D6-EB0C03C13ECC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7949680" y="4620511"/>
            <a:ext cx="457200" cy="880701"/>
          </a:xfrm>
          <a:prstGeom prst="bentConnector3">
            <a:avLst>
              <a:gd name="adj1" fmla="val 50001"/>
            </a:avLst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landing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landing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landings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55805149-7C32-A2A1-5650-0297FD6F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70" y="3790691"/>
            <a:ext cx="5840604" cy="2890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68127-C6A5-C60D-C4A8-3BA542858E1C}"/>
              </a:ext>
            </a:extLst>
          </p:cNvPr>
          <p:cNvSpPr/>
          <p:nvPr/>
        </p:nvSpPr>
        <p:spPr>
          <a:xfrm>
            <a:off x="852204" y="1362808"/>
            <a:ext cx="459309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5CF40-CBDC-E260-7E5C-9610DC17909D}"/>
              </a:ext>
            </a:extLst>
          </p:cNvPr>
          <p:cNvSpPr txBox="1"/>
          <p:nvPr/>
        </p:nvSpPr>
        <p:spPr>
          <a:xfrm>
            <a:off x="2303415" y="1517189"/>
            <a:ext cx="18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BAAEE-F276-ED82-8F64-6719E538925D}"/>
              </a:ext>
            </a:extLst>
          </p:cNvPr>
          <p:cNvSpPr txBox="1"/>
          <p:nvPr/>
        </p:nvSpPr>
        <p:spPr>
          <a:xfrm>
            <a:off x="852204" y="188652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is skewed within each 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failed launches are in CCAFS SLC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 LC 39A has the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heavier payload masses are mostly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in the LEO orbit seems to be related to the number of flights, although is not the case for the GTO 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more successful in the LEO, ISS and PO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increasing since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8A9E0-DF59-52DB-EF0C-C335DA70C3B7}"/>
              </a:ext>
            </a:extLst>
          </p:cNvPr>
          <p:cNvSpPr/>
          <p:nvPr/>
        </p:nvSpPr>
        <p:spPr>
          <a:xfrm>
            <a:off x="728914" y="4034357"/>
            <a:ext cx="471638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F4E7D-03C4-723E-5208-7D66E7B2D624}"/>
              </a:ext>
            </a:extLst>
          </p:cNvPr>
          <p:cNvSpPr txBox="1"/>
          <p:nvPr/>
        </p:nvSpPr>
        <p:spPr>
          <a:xfrm>
            <a:off x="2591442" y="4188738"/>
            <a:ext cx="99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A8651-E06D-2A62-A750-41130248F3DA}"/>
              </a:ext>
            </a:extLst>
          </p:cNvPr>
          <p:cNvSpPr txBox="1"/>
          <p:nvPr/>
        </p:nvSpPr>
        <p:spPr>
          <a:xfrm>
            <a:off x="728912" y="453953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 is 48213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2534.66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was archived on the 22/12/2015.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total of 61 successful missions and 10 failed 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landing outcomes are using a drone ship, and the least are the parachute landing.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Interactive dashboard">
            <a:extLst>
              <a:ext uri="{FF2B5EF4-FFF2-40B4-BE49-F238E27FC236}">
                <a16:creationId xmlns:a16="http://schemas.microsoft.com/office/drawing/2014/main" id="{743D397E-0061-596C-F9C9-40A58DF27A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15" y="1377803"/>
            <a:ext cx="5245998" cy="24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847A-0DCC-E5BD-BEDA-13383954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0AFEDB-165E-D3D4-EC36-200602F1C5FE}"/>
              </a:ext>
            </a:extLst>
          </p:cNvPr>
          <p:cNvSpPr txBox="1">
            <a:spLocks/>
          </p:cNvSpPr>
          <p:nvPr/>
        </p:nvSpPr>
        <p:spPr>
          <a:xfrm>
            <a:off x="770011" y="1438211"/>
            <a:ext cx="9319211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revealed that the best model to predict the landing outcomes is a Decision Tree with: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=‘sqrt’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reaching the most accuracy of all models with a value of 0.88.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B0D5F-E849-BE3C-6A1A-C7B6D8F5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3FD92D-1620-7928-8B8B-D37DBC30F7A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3C7C0A-00F9-CB3D-353C-81DD4548B282}"/>
              </a:ext>
            </a:extLst>
          </p:cNvPr>
          <p:cNvSpPr txBox="1">
            <a:spLocks/>
          </p:cNvSpPr>
          <p:nvPr/>
        </p:nvSpPr>
        <p:spPr>
          <a:xfrm>
            <a:off x="4389247" y="1788723"/>
            <a:ext cx="7068725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random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981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476850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greatest number of landing outcomes, with higher success rate towards higher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the least amount of data, with mostly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mostly successful landings, and higher number of flights than VAFB SLC 4E.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64E3A-3DCF-37AD-26D5-ED4681CC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13" y="1552018"/>
            <a:ext cx="5230402" cy="47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3BADC-DE89-D592-AB16-32008300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78" y="1910993"/>
            <a:ext cx="6558591" cy="37144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48C1F8-1DAB-A95E-4428-E32056A63034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a payload mass distribution mostly between 0 and 8k with a few successful outliers between 12k and 16k.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successful landings increase with the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 successful landings for a payload mass lighter than 6k Kg, but no signs of an overall apparent distribution.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CD48C-9EC9-83E0-AB6A-704E3A18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29" y="1869895"/>
            <a:ext cx="5614260" cy="36300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5ED6D3-C1E0-06B9-92D6-AF1E1D4ED35E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unsuccessful one is 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to keep in mind that there is only one data point for the orbits HEO, ES-L1, SO and GEO.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15855-5DB8-14A8-EA1B-01A55651A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35" y="2059146"/>
            <a:ext cx="6362203" cy="40325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3B42B0-50B1-0BE8-F22D-50BE1C63EB47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LEO orbit, all landings are successful after more than 10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to be a similar case for the SSO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has the most data points, and it shows no relationship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VLEO orbit has mostly success landings as the number of flights increases, except for two flights.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40236-FB26-1FE3-020B-97EED57A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2059145"/>
            <a:ext cx="6399064" cy="4032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4B221F-D907-FFC9-6F12-A7480ACE9D19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loads result in a successful landing for the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7268</TotalTime>
  <Words>2254</Words>
  <Application>Microsoft Macintosh PowerPoint</Application>
  <PresentationFormat>Widescreen</PresentationFormat>
  <Paragraphs>334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222</cp:revision>
  <dcterms:created xsi:type="dcterms:W3CDTF">2021-04-29T18:58:34Z</dcterms:created>
  <dcterms:modified xsi:type="dcterms:W3CDTF">2025-03-12T09:36:52Z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